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61" r:id="rId5"/>
    <p:sldId id="264" r:id="rId6"/>
    <p:sldId id="262" r:id="rId7"/>
    <p:sldId id="265" r:id="rId8"/>
    <p:sldId id="267" r:id="rId9"/>
    <p:sldId id="266" r:id="rId10"/>
    <p:sldId id="268" r:id="rId11"/>
    <p:sldId id="269" r:id="rId12"/>
    <p:sldId id="271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6" autoAdjust="0"/>
    <p:restoredTop sz="82311" autoAdjust="0"/>
  </p:normalViewPr>
  <p:slideViewPr>
    <p:cSldViewPr>
      <p:cViewPr>
        <p:scale>
          <a:sx n="111" d="100"/>
          <a:sy n="111" d="100"/>
        </p:scale>
        <p:origin x="-1632" y="-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3816" y="-6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23. 10. 2016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23. 10. 2016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2851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09012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95989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8099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77071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82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8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29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982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6431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49337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baseline="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4933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TECHNOLOGICKÁ AGENTURA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ČESKÉ REPUBLIKY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nok bubliny.jpg"/>
          <p:cNvPicPr>
            <a:picLocks noChangeAspect="1"/>
          </p:cNvPicPr>
          <p:nvPr/>
        </p:nvPicPr>
        <p:blipFill>
          <a:blip r:embed="rId6" cstate="print"/>
          <a:srcRect l="14905"/>
          <a:stretch>
            <a:fillRect/>
          </a:stretch>
        </p:blipFill>
        <p:spPr>
          <a:xfrm>
            <a:off x="-1" y="1628800"/>
            <a:ext cx="7056301" cy="4608512"/>
          </a:xfrm>
          <a:prstGeom prst="rect">
            <a:avLst/>
          </a:prstGeom>
        </p:spPr>
      </p:pic>
      <p:sp>
        <p:nvSpPr>
          <p:cNvPr id="12" name="Obdélník 11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934504"/>
            <a:ext cx="3266223" cy="1021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Lukáš Kačena (lukas.kacena@tacr.cz), 2. 11. 2016</a:t>
            </a: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K čemu je podpora výzkumu, vývoje a inovací?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dál?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mravenčí práce – detailnější práce s projekty a příjemci (problém kapacity, dostupnost a kvalita dat, administrativní zátěž atd.)</a:t>
            </a:r>
          </a:p>
          <a:p>
            <a:r>
              <a:rPr lang="cs-CZ" dirty="0" smtClean="0"/>
              <a:t>hodnocení a analýzy zaměřené „výše“ než jen na programy a jejich realizaci (kontext, systém, aktéři atd.)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755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Příklad – mapování inovačních kapacit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 smtClean="0"/>
              <a:t>projekt INKA (inka.tacr.cz) k vytvoření </a:t>
            </a:r>
            <a:r>
              <a:rPr lang="cs-CZ" sz="2400" dirty="0"/>
              <a:t>metodiky, která:</a:t>
            </a:r>
          </a:p>
          <a:p>
            <a:pPr lvl="1"/>
            <a:r>
              <a:rPr lang="cs-CZ" sz="2000" dirty="0" smtClean="0"/>
              <a:t>umožní </a:t>
            </a:r>
            <a:r>
              <a:rPr lang="cs-CZ" sz="2000" dirty="0"/>
              <a:t>opakovaně popsat inovační systém ČR a jeho změny v souvislosti s vývojem </a:t>
            </a:r>
            <a:r>
              <a:rPr lang="cs-CZ" sz="2000" dirty="0" smtClean="0"/>
              <a:t>hospodářství</a:t>
            </a:r>
            <a:endParaRPr lang="cs-CZ" sz="2000" dirty="0"/>
          </a:p>
          <a:p>
            <a:pPr lvl="1"/>
            <a:r>
              <a:rPr lang="cs-CZ" sz="2000" dirty="0" smtClean="0"/>
              <a:t>identifikovat </a:t>
            </a:r>
            <a:r>
              <a:rPr lang="cs-CZ" sz="2000" dirty="0"/>
              <a:t>a popsat charakteristiky existujících a potenciálních cílových skupin a jejich </a:t>
            </a:r>
            <a:r>
              <a:rPr lang="cs-CZ" sz="2000" dirty="0" smtClean="0"/>
              <a:t>změny</a:t>
            </a:r>
            <a:endParaRPr lang="cs-CZ" sz="2000" dirty="0"/>
          </a:p>
          <a:p>
            <a:pPr lvl="1"/>
            <a:r>
              <a:rPr lang="cs-CZ" sz="2000" dirty="0" smtClean="0"/>
              <a:t>identifikovat </a:t>
            </a:r>
            <a:r>
              <a:rPr lang="cs-CZ" sz="2000" dirty="0"/>
              <a:t>oblasti možných tržních </a:t>
            </a:r>
            <a:r>
              <a:rPr lang="cs-CZ" sz="2000" dirty="0" smtClean="0"/>
              <a:t>selhání</a:t>
            </a:r>
            <a:endParaRPr lang="cs-CZ" sz="2000" dirty="0"/>
          </a:p>
          <a:p>
            <a:r>
              <a:rPr lang="cs-CZ" sz="2400" dirty="0" smtClean="0"/>
              <a:t>metodika </a:t>
            </a:r>
            <a:r>
              <a:rPr lang="cs-CZ" sz="2400" dirty="0"/>
              <a:t>umožní TA </a:t>
            </a:r>
            <a:r>
              <a:rPr lang="cs-CZ" sz="2400" dirty="0" smtClean="0"/>
              <a:t>ČR</a:t>
            </a:r>
            <a:endParaRPr lang="cs-CZ" sz="2400" dirty="0"/>
          </a:p>
          <a:p>
            <a:pPr lvl="1"/>
            <a:r>
              <a:rPr lang="cs-CZ" sz="2000" dirty="0" smtClean="0"/>
              <a:t>lépe </a:t>
            </a:r>
            <a:r>
              <a:rPr lang="cs-CZ" sz="2000" dirty="0"/>
              <a:t>porozumět dynamice a charakteru inovačního systému v </a:t>
            </a:r>
            <a:r>
              <a:rPr lang="cs-CZ" sz="2000" dirty="0" smtClean="0"/>
              <a:t>ČR</a:t>
            </a:r>
            <a:endParaRPr lang="cs-CZ" sz="2000" dirty="0"/>
          </a:p>
          <a:p>
            <a:pPr lvl="1"/>
            <a:r>
              <a:rPr lang="cs-CZ" sz="2000" dirty="0" smtClean="0"/>
              <a:t>navrhovat </a:t>
            </a:r>
            <a:r>
              <a:rPr lang="cs-CZ" sz="2000" dirty="0"/>
              <a:t>a cílit (stávající i nové) </a:t>
            </a:r>
            <a:r>
              <a:rPr lang="cs-CZ" sz="2000" dirty="0" smtClean="0"/>
              <a:t>intervence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13876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Šipka dolů 34"/>
          <p:cNvSpPr/>
          <p:nvPr/>
        </p:nvSpPr>
        <p:spPr>
          <a:xfrm>
            <a:off x="1461047" y="2017216"/>
            <a:ext cx="1276709" cy="655608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Šipka dolů 35"/>
          <p:cNvSpPr/>
          <p:nvPr/>
        </p:nvSpPr>
        <p:spPr>
          <a:xfrm rot="19941026">
            <a:off x="2532570" y="2529356"/>
            <a:ext cx="437072" cy="612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Šipka dolů 36"/>
          <p:cNvSpPr/>
          <p:nvPr/>
        </p:nvSpPr>
        <p:spPr>
          <a:xfrm rot="1529879">
            <a:off x="1242511" y="2531814"/>
            <a:ext cx="437072" cy="612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Šipka dolů 37"/>
          <p:cNvSpPr/>
          <p:nvPr/>
        </p:nvSpPr>
        <p:spPr>
          <a:xfrm rot="1529879">
            <a:off x="464438" y="4128356"/>
            <a:ext cx="240678" cy="648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Šipka dolů 38"/>
          <p:cNvSpPr/>
          <p:nvPr/>
        </p:nvSpPr>
        <p:spPr>
          <a:xfrm rot="840322">
            <a:off x="1237168" y="4441279"/>
            <a:ext cx="240678" cy="648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Šipka dolů 39"/>
          <p:cNvSpPr/>
          <p:nvPr/>
        </p:nvSpPr>
        <p:spPr>
          <a:xfrm>
            <a:off x="2062859" y="4617104"/>
            <a:ext cx="240678" cy="576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Šipka dolů 40"/>
          <p:cNvSpPr/>
          <p:nvPr/>
        </p:nvSpPr>
        <p:spPr>
          <a:xfrm rot="20614875">
            <a:off x="2856690" y="4439968"/>
            <a:ext cx="240678" cy="648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Šipka dolů 41"/>
          <p:cNvSpPr/>
          <p:nvPr/>
        </p:nvSpPr>
        <p:spPr>
          <a:xfrm rot="19871460">
            <a:off x="3614019" y="4095166"/>
            <a:ext cx="240678" cy="648000"/>
          </a:xfrm>
          <a:prstGeom prst="down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Zástupný symbol pro obsah 2"/>
          <p:cNvSpPr>
            <a:spLocks noGrp="1"/>
          </p:cNvSpPr>
          <p:nvPr>
            <p:ph sz="half" idx="4294967295"/>
          </p:nvPr>
        </p:nvSpPr>
        <p:spPr>
          <a:xfrm>
            <a:off x="5076456" y="1124744"/>
            <a:ext cx="3600000" cy="82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400" dirty="0" smtClean="0"/>
              <a:t>Makroekonomická </a:t>
            </a:r>
            <a:r>
              <a:rPr lang="cs-CZ" sz="2400" dirty="0"/>
              <a:t>analýza </a:t>
            </a:r>
            <a:r>
              <a:rPr lang="cs-CZ" sz="2400" dirty="0" smtClean="0"/>
              <a:t>a analýza </a:t>
            </a:r>
            <a:r>
              <a:rPr lang="cs-CZ" sz="2400" dirty="0"/>
              <a:t>agregátních </a:t>
            </a:r>
            <a:r>
              <a:rPr lang="cs-CZ" sz="2400" dirty="0" smtClean="0"/>
              <a:t>dat</a:t>
            </a:r>
            <a:endParaRPr lang="cs-CZ" sz="2400" dirty="0"/>
          </a:p>
        </p:txBody>
      </p:sp>
      <p:sp>
        <p:nvSpPr>
          <p:cNvPr id="44" name="Zástupný symbol pro obsah 6"/>
          <p:cNvSpPr>
            <a:spLocks noGrp="1"/>
          </p:cNvSpPr>
          <p:nvPr>
            <p:ph sz="half" idx="4294967295"/>
          </p:nvPr>
        </p:nvSpPr>
        <p:spPr>
          <a:xfrm>
            <a:off x="395536" y="1124744"/>
            <a:ext cx="3600000" cy="82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2400" dirty="0" smtClean="0"/>
              <a:t>Hrubý pohled na struktury a vývoj ekonomiky a NIS</a:t>
            </a:r>
          </a:p>
        </p:txBody>
      </p:sp>
      <p:sp>
        <p:nvSpPr>
          <p:cNvPr id="45" name="Šipka doprava 44"/>
          <p:cNvSpPr/>
          <p:nvPr/>
        </p:nvSpPr>
        <p:spPr>
          <a:xfrm>
            <a:off x="4284663" y="1356394"/>
            <a:ext cx="457200" cy="215661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Šipka doprava 45"/>
          <p:cNvSpPr/>
          <p:nvPr/>
        </p:nvSpPr>
        <p:spPr>
          <a:xfrm>
            <a:off x="4284663" y="3582940"/>
            <a:ext cx="457200" cy="215661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Šipka doprava 46"/>
          <p:cNvSpPr/>
          <p:nvPr/>
        </p:nvSpPr>
        <p:spPr>
          <a:xfrm>
            <a:off x="4282976" y="5609770"/>
            <a:ext cx="457200" cy="215661"/>
          </a:xfrm>
          <a:prstGeom prst="rightArrow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Zástupný symbol pro obsah 6"/>
          <p:cNvSpPr txBox="1">
            <a:spLocks/>
          </p:cNvSpPr>
          <p:nvPr/>
        </p:nvSpPr>
        <p:spPr>
          <a:xfrm>
            <a:off x="395536" y="3245346"/>
            <a:ext cx="3600000" cy="82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200" dirty="0" smtClean="0"/>
              <a:t>Jemný, selektivní pohled na struktury a vývoj NIS</a:t>
            </a:r>
          </a:p>
        </p:txBody>
      </p:sp>
      <p:sp>
        <p:nvSpPr>
          <p:cNvPr id="49" name="Zástupný symbol pro obsah 6"/>
          <p:cNvSpPr txBox="1">
            <a:spLocks/>
          </p:cNvSpPr>
          <p:nvPr/>
        </p:nvSpPr>
        <p:spPr>
          <a:xfrm>
            <a:off x="395536" y="5177601"/>
            <a:ext cx="3600000" cy="1080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200" dirty="0" smtClean="0"/>
              <a:t>Pohled na jednotlivé subjekty NIS </a:t>
            </a:r>
            <a:endParaRPr lang="cs-CZ" sz="2200" dirty="0" smtClean="0">
              <a:solidFill>
                <a:schemeClr val="accent2"/>
              </a:solidFill>
            </a:endParaRPr>
          </a:p>
          <a:p>
            <a:pPr marL="361950" indent="0">
              <a:buFont typeface="Arial" panose="020B0604020202020204" pitchFamily="34" charset="0"/>
              <a:buNone/>
            </a:pPr>
            <a:r>
              <a:rPr lang="cs-CZ" sz="1800" dirty="0" smtClean="0">
                <a:solidFill>
                  <a:schemeClr val="accent6"/>
                </a:solidFill>
              </a:rPr>
              <a:t>kvalitativní hlediska a analýzy </a:t>
            </a:r>
            <a:endParaRPr lang="cs-CZ" sz="1800" dirty="0">
              <a:solidFill>
                <a:schemeClr val="accent6"/>
              </a:solidFill>
            </a:endParaRPr>
          </a:p>
        </p:txBody>
      </p:sp>
      <p:sp>
        <p:nvSpPr>
          <p:cNvPr id="50" name="Zástupný symbol pro obsah 2"/>
          <p:cNvSpPr txBox="1">
            <a:spLocks/>
          </p:cNvSpPr>
          <p:nvPr/>
        </p:nvSpPr>
        <p:spPr>
          <a:xfrm>
            <a:off x="5076456" y="5265296"/>
            <a:ext cx="3600000" cy="82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sz="2200" dirty="0" smtClean="0"/>
              <a:t>Terénní šetření a analýzy</a:t>
            </a:r>
          </a:p>
          <a:p>
            <a:pPr marL="361950" indent="0">
              <a:buFont typeface="Arial" panose="020B0604020202020204" pitchFamily="34" charset="0"/>
              <a:buNone/>
            </a:pPr>
            <a:r>
              <a:rPr lang="cs-CZ" sz="1800" dirty="0" smtClean="0">
                <a:solidFill>
                  <a:schemeClr val="accent6"/>
                </a:solidFill>
              </a:rPr>
              <a:t>firmy a VO, inovační procesy</a:t>
            </a:r>
            <a:endParaRPr lang="cs-CZ" sz="1800" dirty="0">
              <a:solidFill>
                <a:schemeClr val="accent6"/>
              </a:solidFill>
            </a:endParaRPr>
          </a:p>
        </p:txBody>
      </p:sp>
      <p:sp>
        <p:nvSpPr>
          <p:cNvPr id="51" name="Zástupný symbol pro obsah 2"/>
          <p:cNvSpPr txBox="1">
            <a:spLocks/>
          </p:cNvSpPr>
          <p:nvPr/>
        </p:nvSpPr>
        <p:spPr>
          <a:xfrm>
            <a:off x="5076456" y="3058560"/>
            <a:ext cx="3600000" cy="12644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b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cs-CZ" dirty="0" smtClean="0"/>
              <a:t>Mikroekonomická analýza a analýza individuálních dat</a:t>
            </a:r>
          </a:p>
          <a:p>
            <a:pPr marL="361950" indent="0">
              <a:buFont typeface="Arial" panose="020B0604020202020204" pitchFamily="34" charset="0"/>
              <a:buNone/>
            </a:pPr>
            <a:r>
              <a:rPr lang="cs-CZ" sz="1900" dirty="0" smtClean="0">
                <a:solidFill>
                  <a:schemeClr val="accent6"/>
                </a:solidFill>
              </a:rPr>
              <a:t>vybrané dílčí skupiny </a:t>
            </a:r>
            <a:br>
              <a:rPr lang="cs-CZ" sz="1900" dirty="0" smtClean="0">
                <a:solidFill>
                  <a:schemeClr val="accent6"/>
                </a:solidFill>
              </a:rPr>
            </a:br>
            <a:r>
              <a:rPr lang="cs-CZ" sz="1900" dirty="0" smtClean="0">
                <a:solidFill>
                  <a:schemeClr val="accent6"/>
                </a:solidFill>
              </a:rPr>
              <a:t>a znaky NIS</a:t>
            </a:r>
          </a:p>
        </p:txBody>
      </p:sp>
    </p:spTree>
    <p:extLst>
      <p:ext uri="{BB962C8B-B14F-4D97-AF65-F5344CB8AC3E}">
        <p14:creationId xmlns:p14="http://schemas.microsoft.com/office/powerpoint/2010/main" val="158572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evaluace v prostředí VaVaI</a:t>
            </a:r>
          </a:p>
          <a:p>
            <a:r>
              <a:rPr lang="cs-CZ" dirty="0" smtClean="0"/>
              <a:t>přístup k evaluacím v TA ČR	</a:t>
            </a:r>
          </a:p>
          <a:p>
            <a:r>
              <a:rPr lang="cs-CZ" dirty="0" smtClean="0"/>
              <a:t>metodický přístup k mapování inovačních kapacit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79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 čemu je podpora VaVaI?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/>
              <a:t>Rozšiřování znalostní </a:t>
            </a:r>
            <a:r>
              <a:rPr lang="cs-CZ" dirty="0" smtClean="0"/>
              <a:t>báze</a:t>
            </a:r>
          </a:p>
          <a:p>
            <a:r>
              <a:rPr lang="cs-CZ" dirty="0"/>
              <a:t>Přínos pro rozvoj společnosti </a:t>
            </a:r>
            <a:r>
              <a:rPr lang="cs-CZ" dirty="0" smtClean="0"/>
              <a:t>	</a:t>
            </a:r>
          </a:p>
          <a:p>
            <a:r>
              <a:rPr lang="cs-CZ" dirty="0"/>
              <a:t>Zvýšení </a:t>
            </a:r>
            <a:r>
              <a:rPr lang="cs-CZ" dirty="0" smtClean="0"/>
              <a:t>ekonomické výkonnosti &amp; konkurenceschopnosti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51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Několik základních kategorií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základní vs. aplikovaný výzkum</a:t>
            </a:r>
          </a:p>
          <a:p>
            <a:r>
              <a:rPr lang="cs-CZ" dirty="0" smtClean="0"/>
              <a:t>institucionální vs. účelová podpora</a:t>
            </a:r>
          </a:p>
          <a:p>
            <a:r>
              <a:rPr lang="cs-CZ" dirty="0" smtClean="0"/>
              <a:t>veřejné vs. soukromé financování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651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7464837" cy="4848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43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Jak je hodnocena podpora </a:t>
            </a:r>
            <a:r>
              <a:rPr lang="cs-CZ" dirty="0" err="1" smtClean="0"/>
              <a:t>apl</a:t>
            </a:r>
            <a:r>
              <a:rPr lang="cs-CZ" dirty="0" smtClean="0"/>
              <a:t>. výzkumu?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2400" dirty="0" smtClean="0"/>
              <a:t>pro hodnocení účelové podpory je velmi důležité také nastavení hodnocení pro potřeby institucionální podpory</a:t>
            </a:r>
          </a:p>
          <a:p>
            <a:r>
              <a:rPr lang="cs-CZ" sz="2400" dirty="0" smtClean="0"/>
              <a:t>stávající hodnocení – omezeno na monitorování vstupů a výstupů</a:t>
            </a:r>
          </a:p>
          <a:p>
            <a:r>
              <a:rPr lang="cs-CZ" sz="2400" dirty="0" smtClean="0"/>
              <a:t>hodnocení programů – nazýváno komentovanou statistikou (</a:t>
            </a:r>
            <a:r>
              <a:rPr lang="cs-CZ" sz="2400" dirty="0" err="1" smtClean="0"/>
              <a:t>Srholec</a:t>
            </a:r>
            <a:r>
              <a:rPr lang="cs-CZ" sz="2400" dirty="0" smtClean="0"/>
              <a:t>)</a:t>
            </a:r>
          </a:p>
          <a:p>
            <a:r>
              <a:rPr lang="cs-CZ" sz="2400" dirty="0" smtClean="0"/>
              <a:t>evaluační praxe programů ve VaVaI v ČR – pozadu oproti praxi v ESIF, ale napřed před jinými státními intervencemi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93198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Praxe v TA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první vlaštovky – několik zpracovaných interim evaluací a první nezávislé ex-ante hodnocení</a:t>
            </a:r>
          </a:p>
          <a:p>
            <a:r>
              <a:rPr lang="cs-CZ" dirty="0" smtClean="0"/>
              <a:t>rámcová metodika realizace evaluací</a:t>
            </a:r>
          </a:p>
          <a:p>
            <a:r>
              <a:rPr lang="cs-CZ" dirty="0" smtClean="0"/>
              <a:t>metodika </a:t>
            </a:r>
            <a:r>
              <a:rPr lang="cs-CZ" dirty="0" err="1" smtClean="0"/>
              <a:t>kontrafaktuálních</a:t>
            </a:r>
            <a:r>
              <a:rPr lang="cs-CZ" dirty="0" smtClean="0"/>
              <a:t> analýz</a:t>
            </a:r>
          </a:p>
          <a:p>
            <a:r>
              <a:rPr lang="cs-CZ" dirty="0" smtClean="0"/>
              <a:t>interní projekt na rozvoj evaluační praxe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731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Hlavní cíle TA ČR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propojování výzkumné sféry s podnikovou</a:t>
            </a:r>
          </a:p>
          <a:p>
            <a:r>
              <a:rPr lang="cs-CZ" dirty="0" smtClean="0"/>
              <a:t>aplikace výsledků v praxi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399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Problémy spojené s evaluací programů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jak nastavit cíle programu?</a:t>
            </a:r>
          </a:p>
          <a:p>
            <a:r>
              <a:rPr lang="cs-CZ" dirty="0" smtClean="0"/>
              <a:t>jak nastavit indikátory?</a:t>
            </a:r>
          </a:p>
          <a:p>
            <a:r>
              <a:rPr lang="cs-CZ" dirty="0" smtClean="0"/>
              <a:t>projekty nemusí být úspěšné!</a:t>
            </a:r>
          </a:p>
          <a:p>
            <a:r>
              <a:rPr lang="cs-CZ" dirty="0" smtClean="0"/>
              <a:t>vazba mezi výstupy, výsledky a dopady (přínosy) není vždy jednoznačná</a:t>
            </a:r>
          </a:p>
          <a:p>
            <a:r>
              <a:rPr lang="cs-CZ" dirty="0" smtClean="0"/>
              <a:t>přínosy a dopady až v dlouhodobém horizontu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0954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OPTP_NOK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</TotalTime>
  <Words>333</Words>
  <Application>Microsoft Office PowerPoint</Application>
  <PresentationFormat>Předvádění na obrazovce (4:3)</PresentationFormat>
  <Paragraphs>65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MMR_OPTP_NOK_klas</vt:lpstr>
      <vt:lpstr>K čemu je podpora výzkumu, vývoje a inovací?</vt:lpstr>
      <vt:lpstr>Obsah</vt:lpstr>
      <vt:lpstr>K čemu je podpora VaVaI?</vt:lpstr>
      <vt:lpstr>Několik základních kategorií</vt:lpstr>
      <vt:lpstr>Prezentace aplikace PowerPoint</vt:lpstr>
      <vt:lpstr>Jak je hodnocena podpora apl. výzkumu?</vt:lpstr>
      <vt:lpstr>Praxe v TA ČR</vt:lpstr>
      <vt:lpstr>Hlavní cíle TA ČR</vt:lpstr>
      <vt:lpstr>Problémy spojené s evaluací programů</vt:lpstr>
      <vt:lpstr>Co dál?</vt:lpstr>
      <vt:lpstr>Příklad – mapování inovačních kapacit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Lukáš Kačena</cp:lastModifiedBy>
  <cp:revision>20</cp:revision>
  <dcterms:created xsi:type="dcterms:W3CDTF">2014-02-26T13:27:39Z</dcterms:created>
  <dcterms:modified xsi:type="dcterms:W3CDTF">2016-10-23T19:30:45Z</dcterms:modified>
</cp:coreProperties>
</file>